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Franklin Gothic" panose="020B0604020202020204" charset="0"/>
      <p:bold r:id="rId11"/>
    </p:embeddedFont>
    <p:embeddedFont>
      <p:font typeface="Libre Franklin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5A2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ya Bhojake" userId="eb5244a439a9edb6" providerId="LiveId" clId="{994ECB28-FEB8-4C4D-9563-1C42A3619A94}"/>
    <pc:docChg chg="modSld">
      <pc:chgData name="Shreya Bhojake" userId="eb5244a439a9edb6" providerId="LiveId" clId="{994ECB28-FEB8-4C4D-9563-1C42A3619A94}" dt="2023-09-17T05:09:10.011" v="50" actId="14100"/>
      <pc:docMkLst>
        <pc:docMk/>
      </pc:docMkLst>
      <pc:sldChg chg="modSp mod">
        <pc:chgData name="Shreya Bhojake" userId="eb5244a439a9edb6" providerId="LiveId" clId="{994ECB28-FEB8-4C4D-9563-1C42A3619A94}" dt="2023-09-16T16:46:51.639" v="0" actId="207"/>
        <pc:sldMkLst>
          <pc:docMk/>
          <pc:sldMk cId="0" sldId="256"/>
        </pc:sldMkLst>
        <pc:spChg chg="mod">
          <ac:chgData name="Shreya Bhojake" userId="eb5244a439a9edb6" providerId="LiveId" clId="{994ECB28-FEB8-4C4D-9563-1C42A3619A94}" dt="2023-09-16T16:46:51.639" v="0" actId="207"/>
          <ac:spMkLst>
            <pc:docMk/>
            <pc:sldMk cId="0" sldId="256"/>
            <ac:spMk id="211" creationId="{00000000-0000-0000-0000-000000000000}"/>
          </ac:spMkLst>
        </pc:spChg>
      </pc:sldChg>
      <pc:sldChg chg="addSp modSp mod">
        <pc:chgData name="Shreya Bhojake" userId="eb5244a439a9edb6" providerId="LiveId" clId="{994ECB28-FEB8-4C4D-9563-1C42A3619A94}" dt="2023-09-17T05:09:10.011" v="50" actId="14100"/>
        <pc:sldMkLst>
          <pc:docMk/>
          <pc:sldMk cId="0" sldId="258"/>
        </pc:sldMkLst>
        <pc:picChg chg="add mod modCrop">
          <ac:chgData name="Shreya Bhojake" userId="eb5244a439a9edb6" providerId="LiveId" clId="{994ECB28-FEB8-4C4D-9563-1C42A3619A94}" dt="2023-09-17T05:08:22.474" v="34" actId="1076"/>
          <ac:picMkLst>
            <pc:docMk/>
            <pc:sldMk cId="0" sldId="258"/>
            <ac:picMk id="4" creationId="{A6EC2B9D-152F-622C-A75A-3335251AF837}"/>
          </ac:picMkLst>
        </pc:picChg>
        <pc:picChg chg="add mod">
          <ac:chgData name="Shreya Bhojake" userId="eb5244a439a9edb6" providerId="LiveId" clId="{994ECB28-FEB8-4C4D-9563-1C42A3619A94}" dt="2023-09-17T05:08:34.038" v="39" actId="14100"/>
          <ac:picMkLst>
            <pc:docMk/>
            <pc:sldMk cId="0" sldId="258"/>
            <ac:picMk id="6" creationId="{DED3EF01-25F9-414A-04F1-D51132CE5A87}"/>
          </ac:picMkLst>
        </pc:picChg>
        <pc:picChg chg="add mod modCrop">
          <ac:chgData name="Shreya Bhojake" userId="eb5244a439a9edb6" providerId="LiveId" clId="{994ECB28-FEB8-4C4D-9563-1C42A3619A94}" dt="2023-09-17T05:09:10.011" v="50" actId="14100"/>
          <ac:picMkLst>
            <pc:docMk/>
            <pc:sldMk cId="0" sldId="258"/>
            <ac:picMk id="7" creationId="{581FA0B0-BA69-6A3C-972C-66A8CC77B3DB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5T18:13:57.1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microsoft.com/office/2007/relationships/hdphoto" Target="../media/hdphoto2.wdp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24" Type="http://schemas.openxmlformats.org/officeDocument/2006/relationships/image" Target="../media/image2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/>
              <a:t>Basic Details of the Team and Problem Statement</a:t>
            </a:r>
            <a:endParaRPr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823750" y="1575621"/>
            <a:ext cx="6045695" cy="4922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Ministry/Orga</a:t>
            </a:r>
            <a:r>
              <a:rPr lang="en-US" dirty="0">
                <a:solidFill>
                  <a:srgbClr val="7CA655"/>
                </a:solidFill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nization</a:t>
            </a:r>
            <a: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 Name/Student Innovation:  </a:t>
            </a: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Government of Jammu and Kashmir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dirty="0">
              <a:latin typeface="Franklin Gothic" panose="020B0604020202020204" charset="0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PS Code: </a:t>
            </a:r>
            <a:r>
              <a:rPr lang="en-US" dirty="0">
                <a:solidFill>
                  <a:schemeClr val="accent3"/>
                </a:solidFill>
                <a:latin typeface="Franklin Gothic" panose="020B0604020202020204" charset="0"/>
              </a:rPr>
              <a:t>SIH1352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   </a:t>
            </a:r>
            <a:b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Problem Statement Title:</a:t>
            </a:r>
            <a:r>
              <a:rPr lang="en-US" b="0" i="0" u="none" strike="noStrike" dirty="0">
                <a:effectLst/>
                <a:latin typeface="Franklin Gothic" panose="020B0604020202020204" charset="0"/>
              </a:rPr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0" i="0" u="none" strike="noStrike" dirty="0">
                <a:solidFill>
                  <a:schemeClr val="accent3"/>
                </a:solidFill>
                <a:effectLst/>
                <a:latin typeface="Franklin Gothic" panose="020B0604020202020204" charset="0"/>
              </a:rPr>
              <a:t>Traditional agriculture practices lack real-time monitoring and efficient operation on fields This leads to inefficiencies and low production levels</a:t>
            </a:r>
            <a:r>
              <a:rPr lang="en-US" b="0" i="0" u="none" strike="noStrike" dirty="0">
                <a:solidFill>
                  <a:schemeClr val="accent5"/>
                </a:solidFill>
                <a:effectLst/>
                <a:latin typeface="Franklin Gothic" panose="020B0604020202020204" charset="0"/>
              </a:rPr>
              <a:t>.</a:t>
            </a:r>
            <a:endParaRPr lang="en-US" dirty="0">
              <a:solidFill>
                <a:schemeClr val="accent5"/>
              </a:solidFill>
              <a:latin typeface="Franklin Gothic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solidFill>
                  <a:schemeClr val="accent5"/>
                </a:solidFill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Team Name: </a:t>
            </a:r>
            <a:r>
              <a:rPr lang="en-US" b="1" dirty="0" err="1">
                <a:solidFill>
                  <a:schemeClr val="accent3"/>
                </a:solidFill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Agribytes</a:t>
            </a:r>
            <a:b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b="1" dirty="0" err="1">
                <a:solidFill>
                  <a:schemeClr val="accent3"/>
                </a:solidFill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Nishkarsh</a:t>
            </a: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 Jain</a:t>
            </a:r>
            <a:endParaRPr lang="en-US" b="1" dirty="0">
              <a:solidFill>
                <a:schemeClr val="accent3"/>
              </a:solidFill>
              <a:latin typeface="Franklin Gothic" panose="020B0604020202020204" charset="0"/>
              <a:ea typeface="Franklin Gothic"/>
              <a:cs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Institute Code (AISHE): </a:t>
            </a: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U-0385</a:t>
            </a:r>
            <a:endParaRPr lang="en-US" b="1" dirty="0">
              <a:solidFill>
                <a:schemeClr val="accent3"/>
              </a:solidFill>
              <a:latin typeface="Franklin Gothic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Institute Name: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Thapar Institute of Engineering and Technology</a:t>
            </a:r>
            <a:endParaRPr lang="en-US" dirty="0">
              <a:solidFill>
                <a:schemeClr val="accent3"/>
              </a:solidFill>
              <a:latin typeface="Franklin Gothic" panose="020B0604020202020204" charset="0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 b="0" i="0" dirty="0">
                <a:solidFill>
                  <a:schemeClr val="accent3"/>
                </a:solidFill>
                <a:effectLst/>
                <a:latin typeface="Franklin Gothic" panose="020B0604020202020204" charset="0"/>
              </a:rPr>
              <a:t>Agriculture, </a:t>
            </a:r>
            <a:r>
              <a:rPr lang="en-US" b="0" i="0" dirty="0" err="1">
                <a:solidFill>
                  <a:schemeClr val="accent3"/>
                </a:solidFill>
                <a:effectLst/>
                <a:latin typeface="Franklin Gothic" panose="020B0604020202020204" charset="0"/>
              </a:rPr>
              <a:t>FoodTech</a:t>
            </a:r>
            <a:r>
              <a:rPr lang="en-US" b="0" i="0" dirty="0">
                <a:solidFill>
                  <a:schemeClr val="accent3"/>
                </a:solidFill>
                <a:effectLst/>
                <a:latin typeface="Franklin Gothic" panose="020B0604020202020204" charset="0"/>
              </a:rPr>
              <a:t> &amp; Rural Development</a:t>
            </a:r>
            <a:endParaRPr lang="en-US" dirty="0">
              <a:solidFill>
                <a:schemeClr val="accent3"/>
              </a:solidFill>
              <a:latin typeface="Franklin Gothic" panose="020B060402020202020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320" y="252207"/>
            <a:ext cx="3431177" cy="1474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351281" y="351162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537543" y="1025976"/>
            <a:ext cx="6136634" cy="283620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Idea:</a:t>
            </a:r>
            <a:endParaRPr dirty="0"/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All-in-one digital companion for Paddy farmers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D</a:t>
            </a: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isease(i.e. </a:t>
            </a:r>
            <a:r>
              <a:rPr lang="en-US" sz="1600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Blast</a:t>
            </a: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,</a:t>
            </a:r>
            <a:r>
              <a:rPr lang="en-IN" b="1" i="0" dirty="0">
                <a:solidFill>
                  <a:schemeClr val="accent3"/>
                </a:solidFill>
                <a:effectLst/>
                <a:latin typeface="Franklin Gothic" panose="020B0604020202020204" charset="0"/>
              </a:rPr>
              <a:t> Sheath Blight</a:t>
            </a: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) detection</a:t>
            </a:r>
          </a:p>
          <a:p>
            <a:pPr marL="285750" indent="-285750" algn="just">
              <a:spcBef>
                <a:spcPts val="0"/>
              </a:spcBef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M</a:t>
            </a: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easures standing water levels, conserve water</a:t>
            </a:r>
            <a:endParaRPr lang="en-US" b="1" dirty="0">
              <a:solidFill>
                <a:schemeClr val="accent3"/>
              </a:solidFill>
              <a:latin typeface="Franklin Gothic" panose="020B0604020202020204" charset="0"/>
              <a:sym typeface="Franklin Gothic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Soil N</a:t>
            </a: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utrient &amp; Moisture measurement</a:t>
            </a:r>
          </a:p>
          <a:p>
            <a:pPr marL="285750" indent="-285750" algn="just">
              <a:spcBef>
                <a:spcPts val="0"/>
              </a:spcBef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Water Turbidity and TDS measurement</a:t>
            </a:r>
            <a:endParaRPr lang="en-US" sz="1600" b="1" dirty="0">
              <a:solidFill>
                <a:schemeClr val="accent3"/>
              </a:solidFill>
              <a:latin typeface="Franklin Gothic" panose="020B0604020202020204" charset="0"/>
              <a:sym typeface="Franklin Gothic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Timely Weather alerts &amp; Government Warnings</a:t>
            </a:r>
          </a:p>
          <a:p>
            <a:pPr marL="285750" indent="-285750" algn="just">
              <a:spcBef>
                <a:spcPts val="0"/>
              </a:spcBef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local Ag-Tech directory &amp; useful Ag-Calculators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D</a:t>
            </a: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aily crop prices </a:t>
            </a: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and </a:t>
            </a: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market status</a:t>
            </a:r>
          </a:p>
          <a:p>
            <a:pPr marL="285750" indent="-285750" algn="just">
              <a:spcBef>
                <a:spcPts val="0"/>
              </a:spcBef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D</a:t>
            </a: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ata-driven insights &amp; Government </a:t>
            </a: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P</a:t>
            </a: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olicy alerts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D</a:t>
            </a:r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irect connections between local end-consumer and farm</a:t>
            </a:r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dirty="0"/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74692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" name="Google Shape;219;p2">
            <a:extLst>
              <a:ext uri="{FF2B5EF4-FFF2-40B4-BE49-F238E27FC236}">
                <a16:creationId xmlns:a16="http://schemas.microsoft.com/office/drawing/2014/main" id="{1923B519-A54A-429F-F9CE-7724CD453FEE}"/>
              </a:ext>
            </a:extLst>
          </p:cNvPr>
          <p:cNvSpPr txBox="1">
            <a:spLocks/>
          </p:cNvSpPr>
          <p:nvPr/>
        </p:nvSpPr>
        <p:spPr>
          <a:xfrm>
            <a:off x="164605" y="6688000"/>
            <a:ext cx="635462" cy="23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Google Shape;222;p2">
            <a:extLst>
              <a:ext uri="{FF2B5EF4-FFF2-40B4-BE49-F238E27FC236}">
                <a16:creationId xmlns:a16="http://schemas.microsoft.com/office/drawing/2014/main" id="{A6A6B5F3-EFCB-85F3-3C93-1BA373EB83EF}"/>
              </a:ext>
            </a:extLst>
          </p:cNvPr>
          <p:cNvSpPr txBox="1"/>
          <p:nvPr/>
        </p:nvSpPr>
        <p:spPr>
          <a:xfrm>
            <a:off x="537543" y="3928718"/>
            <a:ext cx="5799520" cy="2929282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20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Technology stac</a:t>
            </a:r>
            <a:r>
              <a:rPr lang="en-US" sz="2000" b="0" i="0" dirty="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k</a:t>
            </a:r>
            <a:r>
              <a:rPr lang="en-US" sz="2000" b="0" i="0" dirty="0">
                <a:solidFill>
                  <a:srgbClr val="7CA65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sz="2000" dirty="0"/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2000" dirty="0"/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5C78A-40EF-F463-BDAA-09DB48C74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18" y="5073304"/>
            <a:ext cx="1174277" cy="5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log Search Result:">
            <a:extLst>
              <a:ext uri="{FF2B5EF4-FFF2-40B4-BE49-F238E27FC236}">
                <a16:creationId xmlns:a16="http://schemas.microsoft.com/office/drawing/2014/main" id="{247953C2-5497-B21E-E1F0-F832EC425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48" y="4214351"/>
            <a:ext cx="1519410" cy="69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im800l GSM Module, For Industrial">
            <a:extLst>
              <a:ext uri="{FF2B5EF4-FFF2-40B4-BE49-F238E27FC236}">
                <a16:creationId xmlns:a16="http://schemas.microsoft.com/office/drawing/2014/main" id="{FD82AE7C-9208-3B5D-E85F-5A4EACF5B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24" y="4263906"/>
            <a:ext cx="1078459" cy="6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nRF24L01 transceiver and receiver module">
            <a:extLst>
              <a:ext uri="{FF2B5EF4-FFF2-40B4-BE49-F238E27FC236}">
                <a16:creationId xmlns:a16="http://schemas.microsoft.com/office/drawing/2014/main" id="{227FF89A-6A6B-D093-6282-846B3FCB1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71" y="4125972"/>
            <a:ext cx="1174278" cy="85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DOIT DEVIT V1 ESP32-WROOM-32 Development Board ESP32 ESP-32S WiFi Bluetooth  Dev Module CP2102 for Arduino : Amazon.in: Computers &amp; Accessories">
            <a:extLst>
              <a:ext uri="{FF2B5EF4-FFF2-40B4-BE49-F238E27FC236}">
                <a16:creationId xmlns:a16="http://schemas.microsoft.com/office/drawing/2014/main" id="{B1DE0761-9F3B-DD70-4B7B-638142575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58" y="5070537"/>
            <a:ext cx="1345038" cy="6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E2BCE-F2B7-7A0C-F729-89C05E272557}"/>
              </a:ext>
            </a:extLst>
          </p:cNvPr>
          <p:cNvSpPr txBox="1"/>
          <p:nvPr/>
        </p:nvSpPr>
        <p:spPr>
          <a:xfrm flipH="1">
            <a:off x="3117802" y="4976658"/>
            <a:ext cx="124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Franklin Gothic" panose="020B0604020202020204" charset="0"/>
              </a:rPr>
              <a:t>GSM 800LA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B274C-C16A-B9B0-624F-1961C8B3A3E9}"/>
              </a:ext>
            </a:extLst>
          </p:cNvPr>
          <p:cNvSpPr txBox="1"/>
          <p:nvPr/>
        </p:nvSpPr>
        <p:spPr>
          <a:xfrm flipH="1">
            <a:off x="4063987" y="4841348"/>
            <a:ext cx="1454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Franklin Gothic" panose="020B0604020202020204" charset="0"/>
              </a:rPr>
              <a:t>NRF 24L01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6E580-82E6-5F99-D9CF-AAD3BE259608}"/>
              </a:ext>
            </a:extLst>
          </p:cNvPr>
          <p:cNvSpPr txBox="1"/>
          <p:nvPr/>
        </p:nvSpPr>
        <p:spPr>
          <a:xfrm flipH="1">
            <a:off x="623043" y="5876685"/>
            <a:ext cx="1277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Franklin Gothic" panose="020B0604020202020204" charset="0"/>
              </a:rPr>
              <a:t>ESP32</a:t>
            </a:r>
          </a:p>
        </p:txBody>
      </p:sp>
      <p:pic>
        <p:nvPicPr>
          <p:cNvPr id="12" name="Picture 2" descr="What is MERN stack and how does it work?">
            <a:extLst>
              <a:ext uri="{FF2B5EF4-FFF2-40B4-BE49-F238E27FC236}">
                <a16:creationId xmlns:a16="http://schemas.microsoft.com/office/drawing/2014/main" id="{6CAAD577-AF9B-DD53-A309-E845E9AD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94" y="4218952"/>
            <a:ext cx="1519410" cy="59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ython Logo, symbol, meaning, history, PNG, brand">
            <a:extLst>
              <a:ext uri="{FF2B5EF4-FFF2-40B4-BE49-F238E27FC236}">
                <a16:creationId xmlns:a16="http://schemas.microsoft.com/office/drawing/2014/main" id="{E83F7AD4-42A0-DEF4-0C8B-231491EA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595" y="5295562"/>
            <a:ext cx="1425727" cy="56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ownload Django Logo in SVG Vector or PNG File Format - Logo ...">
            <a:extLst>
              <a:ext uri="{FF2B5EF4-FFF2-40B4-BE49-F238E27FC236}">
                <a16:creationId xmlns:a16="http://schemas.microsoft.com/office/drawing/2014/main" id="{05C28774-6A50-32C2-DDE2-8EA87421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08" y="5154108"/>
            <a:ext cx="1080111" cy="5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Flask Logo PNG Vector (SVG) Free Download">
            <a:extLst>
              <a:ext uri="{FF2B5EF4-FFF2-40B4-BE49-F238E27FC236}">
                <a16:creationId xmlns:a16="http://schemas.microsoft.com/office/drawing/2014/main" id="{290E8445-0962-802D-1035-A0B4DB87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7" y="6186857"/>
            <a:ext cx="661108" cy="59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C332CF96-1F73-6C68-D54B-B25C13DC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89" y="5700722"/>
            <a:ext cx="1594997" cy="31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D42BB517-BCA0-3C21-FF14-0184E2A0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21" y="5809360"/>
            <a:ext cx="1594997" cy="5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4FE08600-AEB1-ED50-071E-4D5912B5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923" y="6468909"/>
            <a:ext cx="1447326" cy="41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W3C HTML5 Logo">
            <a:extLst>
              <a:ext uri="{FF2B5EF4-FFF2-40B4-BE49-F238E27FC236}">
                <a16:creationId xmlns:a16="http://schemas.microsoft.com/office/drawing/2014/main" id="{A67BC448-CEAC-E0BC-E951-7C89C8F4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458" y="6266893"/>
            <a:ext cx="694209" cy="48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04A878D-C8E4-F431-D2B0-68558CB5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379" y="6228171"/>
            <a:ext cx="543083" cy="51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JavaScript Logo, symbol, meaning, history, PNG, brand">
            <a:extLst>
              <a:ext uri="{FF2B5EF4-FFF2-40B4-BE49-F238E27FC236}">
                <a16:creationId xmlns:a16="http://schemas.microsoft.com/office/drawing/2014/main" id="{6F329469-46B5-E892-5EFE-B2C9F860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44" y="6235488"/>
            <a:ext cx="1283369" cy="50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BD85BE-256F-A451-AB53-70988D835F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5712" y="480513"/>
            <a:ext cx="6093805" cy="38120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DFB12A-3ABA-B5EC-89EC-B75404FC53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2644" y="4361474"/>
            <a:ext cx="5044259" cy="24965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270A724-900C-7117-77FC-82CFBA62FA52}"/>
                  </a:ext>
                </a:extLst>
              </p14:cNvPr>
              <p14:cNvContentPartPr/>
              <p14:nvPr/>
            </p14:nvContentPartPr>
            <p14:xfrm>
              <a:off x="871702" y="95601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270A724-900C-7117-77FC-82CFBA62FA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5702" y="59601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42341FA0-C539-A5DE-0D91-5FFD748F9354}"/>
              </a:ext>
            </a:extLst>
          </p:cNvPr>
          <p:cNvSpPr/>
          <p:nvPr/>
        </p:nvSpPr>
        <p:spPr>
          <a:xfrm>
            <a:off x="623043" y="1784591"/>
            <a:ext cx="4489194" cy="273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  <a:latin typeface="Franklin Gothic" panose="020B0604020202020204" charset="0"/>
              <a:sym typeface="Franklin Gothic"/>
            </a:endParaRPr>
          </a:p>
          <a:p>
            <a:pPr algn="ctr"/>
            <a:r>
              <a:rPr lang="en-US" sz="1600" b="1" dirty="0">
                <a:solidFill>
                  <a:schemeClr val="accent3"/>
                </a:solidFill>
                <a:latin typeface="Franklin Gothic" panose="020B0604020202020204" charset="0"/>
                <a:sym typeface="Franklin Gothic"/>
              </a:rPr>
              <a:t>Measures standing water levels, conserve water </a:t>
            </a:r>
          </a:p>
          <a:p>
            <a:pPr algn="ctr"/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E933CD-B7C1-F753-559A-E80E4868A0EE}"/>
              </a:ext>
            </a:extLst>
          </p:cNvPr>
          <p:cNvSpPr/>
          <p:nvPr/>
        </p:nvSpPr>
        <p:spPr>
          <a:xfrm>
            <a:off x="853476" y="971627"/>
            <a:ext cx="2120893" cy="11070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2EA1D5-E910-F52E-49B0-5578EF4640C1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3677" t="52719" r="15951" b="12346"/>
          <a:stretch/>
        </p:blipFill>
        <p:spPr>
          <a:xfrm>
            <a:off x="5491906" y="4560650"/>
            <a:ext cx="1156032" cy="8580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B2582-D166-48A7-BEE0-1B8977074590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25673" t="15914" r="23797" b="21628"/>
          <a:stretch/>
        </p:blipFill>
        <p:spPr>
          <a:xfrm>
            <a:off x="5707413" y="5533482"/>
            <a:ext cx="1028107" cy="12708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383539" y="1045546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383540" y="2138202"/>
            <a:ext cx="3454398" cy="31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>
                <a:latin typeface="Franklin Gothic" panose="020B0604020202020204" charset="0"/>
              </a:rPr>
              <a:t>Use Cases here</a:t>
            </a:r>
            <a:endParaRPr dirty="0">
              <a:latin typeface="Franklin Gothic" panose="020B0604020202020204" charset="0"/>
            </a:endParaRPr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383539" y="2454117"/>
            <a:ext cx="3639821" cy="2695409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</a:rPr>
              <a:t>Crop Health Monitoring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</a:rPr>
              <a:t>Precision Water Management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</a:rPr>
              <a:t>Nutrient Optimization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</a:rPr>
              <a:t>Fair Pricing and Direct Sales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</a:rPr>
              <a:t>Data-Driven Decision-Making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</a:rPr>
              <a:t>Real time notifications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  <a:latin typeface="Franklin Gothic" panose="020B0604020202020204" charset="0"/>
              </a:rPr>
              <a:t>Pest and weed control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b="1" dirty="0">
              <a:solidFill>
                <a:srgbClr val="0033CC"/>
              </a:solidFill>
              <a:latin typeface="Franklin Gothic" panose="020B0604020202020204" charset="0"/>
            </a:endParaRPr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Franklin Gothic" panose="020B0604020202020204" charset="0"/>
              </a:rPr>
              <a:t>3</a:t>
            </a:fld>
            <a:endParaRPr>
              <a:latin typeface="Franklin Gothic" panose="020B0604020202020204" charset="0"/>
            </a:endParaRPr>
          </a:p>
        </p:txBody>
      </p:sp>
      <p:sp>
        <p:nvSpPr>
          <p:cNvPr id="231" name="Google Shape;231;p3"/>
          <p:cNvSpPr txBox="1"/>
          <p:nvPr/>
        </p:nvSpPr>
        <p:spPr>
          <a:xfrm>
            <a:off x="4398012" y="2138201"/>
            <a:ext cx="3079748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 Show-stoppers</a:t>
            </a:r>
            <a:endParaRPr dirty="0">
              <a:latin typeface="Franklin Gothic" panose="020B0604020202020204" charset="0"/>
            </a:endParaRPr>
          </a:p>
        </p:txBody>
      </p:sp>
      <p:sp>
        <p:nvSpPr>
          <p:cNvPr id="232" name="Google Shape;232;p3"/>
          <p:cNvSpPr txBox="1"/>
          <p:nvPr/>
        </p:nvSpPr>
        <p:spPr>
          <a:xfrm>
            <a:off x="4398012" y="2448973"/>
            <a:ext cx="3956052" cy="274093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95A2"/>
                </a:solidFill>
                <a:latin typeface="Franklin Gothic" panose="020B0604020202020204" charset="0"/>
              </a:rPr>
              <a:t>Health Guardian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95A2"/>
                </a:solidFill>
                <a:latin typeface="Franklin Gothic" panose="020B0604020202020204" charset="0"/>
                <a:sym typeface="Libre Franklin"/>
              </a:rPr>
              <a:t>Wise Water Management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95A2"/>
                </a:solidFill>
                <a:latin typeface="Franklin Gothic" panose="020B0604020202020204" charset="0"/>
                <a:sym typeface="Libre Franklin"/>
              </a:rPr>
              <a:t>Nutrient Precision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95A2"/>
                </a:solidFill>
                <a:latin typeface="Franklin Gothic" panose="020B0604020202020204" charset="0"/>
                <a:sym typeface="Libre Franklin"/>
              </a:rPr>
              <a:t>Fair Market Price Information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95A2"/>
                </a:solidFill>
                <a:latin typeface="Franklin Gothic" panose="020B0604020202020204" charset="0"/>
                <a:sym typeface="Libre Franklin"/>
              </a:rPr>
              <a:t>Data-Driven Excellence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95A2"/>
                </a:solidFill>
                <a:latin typeface="Franklin Gothic" panose="020B0604020202020204" charset="0"/>
                <a:sym typeface="Libre Franklin"/>
              </a:rPr>
              <a:t>Multilingual interface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95A2"/>
                </a:solidFill>
                <a:latin typeface="Franklin Gothic" panose="020B0604020202020204" charset="0"/>
                <a:sym typeface="Libre Franklin"/>
              </a:rPr>
              <a:t>Easy installation and maintenance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4495A2"/>
              </a:solidFill>
              <a:latin typeface="Franklin Gothic" panose="020B0604020202020204" charset="0"/>
              <a:sym typeface="Libre Franklin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sz="1600" b="1" dirty="0">
              <a:solidFill>
                <a:srgbClr val="4495A2"/>
              </a:solidFill>
              <a:latin typeface="Franklin Gothic" panose="020B0604020202020204" charset="0"/>
            </a:endParaRPr>
          </a:p>
        </p:txBody>
      </p:sp>
      <p:sp>
        <p:nvSpPr>
          <p:cNvPr id="2" name="Google Shape;231;p3">
            <a:extLst>
              <a:ext uri="{FF2B5EF4-FFF2-40B4-BE49-F238E27FC236}">
                <a16:creationId xmlns:a16="http://schemas.microsoft.com/office/drawing/2014/main" id="{7364A101-093B-D4BD-BF35-D019FE297172}"/>
              </a:ext>
            </a:extLst>
          </p:cNvPr>
          <p:cNvSpPr txBox="1"/>
          <p:nvPr/>
        </p:nvSpPr>
        <p:spPr>
          <a:xfrm>
            <a:off x="383538" y="5189905"/>
            <a:ext cx="3079748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 panose="020B0604020202020204" charset="0"/>
                <a:ea typeface="Franklin Gothic"/>
                <a:cs typeface="Franklin Gothic"/>
                <a:sym typeface="Franklin Gothic"/>
              </a:rPr>
              <a:t> Dependencies</a:t>
            </a:r>
            <a:endParaRPr dirty="0">
              <a:latin typeface="Franklin Gothic" panose="020B0604020202020204" charset="0"/>
            </a:endParaRPr>
          </a:p>
        </p:txBody>
      </p:sp>
      <p:sp>
        <p:nvSpPr>
          <p:cNvPr id="5" name="Google Shape;232;p3">
            <a:extLst>
              <a:ext uri="{FF2B5EF4-FFF2-40B4-BE49-F238E27FC236}">
                <a16:creationId xmlns:a16="http://schemas.microsoft.com/office/drawing/2014/main" id="{2110C9EA-DB06-936D-4776-7980BF15CBDC}"/>
              </a:ext>
            </a:extLst>
          </p:cNvPr>
          <p:cNvSpPr txBox="1"/>
          <p:nvPr/>
        </p:nvSpPr>
        <p:spPr>
          <a:xfrm>
            <a:off x="383538" y="5546199"/>
            <a:ext cx="7970526" cy="131180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95A2"/>
                </a:solidFill>
                <a:latin typeface="Franklin Gothic" panose="020B0604020202020204" charset="0"/>
              </a:rPr>
              <a:t>Farmers must be ready to adapt to new technology.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95A2"/>
                </a:solidFill>
                <a:latin typeface="Franklin Gothic" panose="020B0604020202020204" charset="0"/>
              </a:rPr>
              <a:t>Irrigation system on farms must be compatible with existing technology with minor modification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495A2"/>
                </a:solidFill>
                <a:latin typeface="Franklin Gothic" panose="020B0604020202020204" charset="0"/>
              </a:rPr>
              <a:t>Network connectivity in the area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4495A2"/>
              </a:solidFill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sz="1600" b="1" dirty="0">
              <a:solidFill>
                <a:srgbClr val="0033CC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C2B9D-152F-622C-A75A-3335251AF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61" b="7689"/>
          <a:stretch/>
        </p:blipFill>
        <p:spPr>
          <a:xfrm>
            <a:off x="8909660" y="0"/>
            <a:ext cx="3282340" cy="241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FA0B0-BA69-6A3C-972C-66A8CC77B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4701" r="473"/>
          <a:stretch/>
        </p:blipFill>
        <p:spPr>
          <a:xfrm>
            <a:off x="8926038" y="4884935"/>
            <a:ext cx="3265962" cy="1973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D3EF01-25F9-414A-04F1-D51132CE5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661" y="2416773"/>
            <a:ext cx="3282340" cy="24262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 dirty="0"/>
              <a:t>Team Member Details </a:t>
            </a:r>
            <a:endParaRPr dirty="0"/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3" y="2062099"/>
            <a:ext cx="11145119" cy="472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  <a:latin typeface="Libre Franklin" pitchFamily="2" charset="0"/>
              </a:rPr>
              <a:t>Team Leader Name: </a:t>
            </a:r>
            <a:r>
              <a:rPr lang="en-US" sz="1200" b="1" dirty="0">
                <a:solidFill>
                  <a:schemeClr val="accent5"/>
                </a:solidFill>
                <a:latin typeface="Libre Franklin" pitchFamily="2" charset="0"/>
              </a:rPr>
              <a:t>Nishkarsh Jain</a:t>
            </a:r>
            <a:endParaRPr lang="en-US" sz="1200" dirty="0">
              <a:solidFill>
                <a:schemeClr val="accent5"/>
              </a:solidFill>
              <a:latin typeface="Libre Franklin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>
                <a:latin typeface="Libre Franklin" pitchFamily="2" charset="0"/>
              </a:rPr>
              <a:t>Branch : BE	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Stream</a:t>
            </a:r>
            <a:r>
              <a:rPr lang="en-US" sz="1200" dirty="0">
                <a:latin typeface="Libre Franklin" pitchFamily="2" charset="0"/>
              </a:rPr>
              <a:t>: ECE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Year</a:t>
            </a:r>
            <a:r>
              <a:rPr lang="en-US" sz="1200" dirty="0">
                <a:latin typeface="Libre Franklin" pitchFamily="2" charset="0"/>
              </a:rPr>
              <a:t> : III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  <a:latin typeface="Libre Franklin" pitchFamily="2" charset="0"/>
              </a:rPr>
              <a:t>Team Member 1 Name</a:t>
            </a:r>
            <a:r>
              <a:rPr lang="en-US" sz="1200" b="1" dirty="0">
                <a:solidFill>
                  <a:schemeClr val="tx1"/>
                </a:solidFill>
                <a:latin typeface="Libre Franklin" pitchFamily="2" charset="0"/>
              </a:rPr>
              <a:t>: </a:t>
            </a:r>
            <a:r>
              <a:rPr lang="en-US" sz="1200" b="1" dirty="0">
                <a:solidFill>
                  <a:schemeClr val="accent5"/>
                </a:solidFill>
                <a:latin typeface="Libre Franklin" pitchFamily="2" charset="0"/>
              </a:rPr>
              <a:t>Shreya N. Bhojake</a:t>
            </a:r>
            <a:endParaRPr lang="en-US" sz="1200" dirty="0">
              <a:solidFill>
                <a:schemeClr val="accent5"/>
              </a:solidFill>
              <a:latin typeface="Libre Franklin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>
                <a:latin typeface="Libre Franklin" pitchFamily="2" charset="0"/>
              </a:rPr>
              <a:t>Branch: BE	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Stream</a:t>
            </a:r>
            <a:r>
              <a:rPr lang="en-US" sz="1200" dirty="0">
                <a:latin typeface="Libre Franklin" pitchFamily="2" charset="0"/>
              </a:rPr>
              <a:t>: ECE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Year</a:t>
            </a:r>
            <a:r>
              <a:rPr lang="en-US" sz="1200" dirty="0">
                <a:latin typeface="Libre Franklin" pitchFamily="2" charset="0"/>
              </a:rPr>
              <a:t>: III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  <a:latin typeface="Libre Franklin" pitchFamily="2" charset="0"/>
              </a:rPr>
              <a:t>Team Member 2 Name</a:t>
            </a:r>
            <a:r>
              <a:rPr lang="en-US" sz="1200" b="1" dirty="0">
                <a:solidFill>
                  <a:schemeClr val="accent5"/>
                </a:solidFill>
                <a:latin typeface="Libre Franklin" pitchFamily="2" charset="0"/>
              </a:rPr>
              <a:t>: Madhav  Anand</a:t>
            </a:r>
            <a:endParaRPr lang="en-US" sz="1200" dirty="0">
              <a:solidFill>
                <a:schemeClr val="accent5"/>
              </a:solidFill>
              <a:latin typeface="Libre Franklin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>
                <a:latin typeface="Libre Franklin" pitchFamily="2" charset="0"/>
              </a:rPr>
              <a:t>Branch: BE	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Stream</a:t>
            </a:r>
            <a:r>
              <a:rPr lang="en-US" sz="1200" dirty="0">
                <a:latin typeface="Libre Franklin" pitchFamily="2" charset="0"/>
              </a:rPr>
              <a:t>: ECE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Year</a:t>
            </a:r>
            <a:r>
              <a:rPr lang="en-US" sz="1200" dirty="0">
                <a:latin typeface="Libre Franklin" pitchFamily="2" charset="0"/>
              </a:rPr>
              <a:t>: III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  <a:latin typeface="Libre Franklin" pitchFamily="2" charset="0"/>
              </a:rPr>
              <a:t>Team Member 3 Name: </a:t>
            </a:r>
            <a:r>
              <a:rPr lang="en-US" sz="1200" b="1" dirty="0">
                <a:solidFill>
                  <a:schemeClr val="accent5"/>
                </a:solidFill>
                <a:latin typeface="Libre Franklin" pitchFamily="2" charset="0"/>
              </a:rPr>
              <a:t>Naman Chaudhary</a:t>
            </a:r>
            <a:endParaRPr lang="en-US" sz="1200" dirty="0">
              <a:solidFill>
                <a:schemeClr val="accent5"/>
              </a:solidFill>
              <a:latin typeface="Libre Franklin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>
                <a:latin typeface="Libre Franklin" pitchFamily="2" charset="0"/>
              </a:rPr>
              <a:t>Branch: BE	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Stream</a:t>
            </a:r>
            <a:r>
              <a:rPr lang="en-US" sz="1200" dirty="0">
                <a:latin typeface="Libre Franklin" pitchFamily="2" charset="0"/>
              </a:rPr>
              <a:t>: ECE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Year</a:t>
            </a:r>
            <a:r>
              <a:rPr lang="en-US" sz="1200" dirty="0">
                <a:latin typeface="Libre Franklin" pitchFamily="2" charset="0"/>
              </a:rPr>
              <a:t>: III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  <a:latin typeface="Libre Franklin" pitchFamily="2" charset="0"/>
              </a:rPr>
              <a:t>Team Member 4 Name: </a:t>
            </a:r>
            <a:r>
              <a:rPr lang="en-US" sz="1200" b="1" dirty="0">
                <a:solidFill>
                  <a:schemeClr val="accent5"/>
                </a:solidFill>
                <a:latin typeface="Libre Franklin" pitchFamily="2" charset="0"/>
              </a:rPr>
              <a:t>Romit Soni</a:t>
            </a:r>
            <a:endParaRPr lang="en-US" sz="1200" dirty="0">
              <a:solidFill>
                <a:schemeClr val="accent5"/>
              </a:solidFill>
              <a:latin typeface="Libre Franklin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>
                <a:latin typeface="Libre Franklin" pitchFamily="2" charset="0"/>
              </a:rPr>
              <a:t>Branch: BE	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Stream: </a:t>
            </a:r>
            <a:r>
              <a:rPr lang="en-US" sz="1200" dirty="0">
                <a:latin typeface="Libre Franklin" pitchFamily="2" charset="0"/>
              </a:rPr>
              <a:t>ECE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Year</a:t>
            </a:r>
            <a:r>
              <a:rPr lang="en-US" sz="1200" dirty="0">
                <a:latin typeface="Libre Franklin" pitchFamily="2" charset="0"/>
              </a:rPr>
              <a:t>: III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  <a:latin typeface="Libre Franklin" pitchFamily="2" charset="0"/>
              </a:rPr>
              <a:t>Team Member 5 Name: </a:t>
            </a:r>
            <a:r>
              <a:rPr lang="en-US" sz="1200" b="1" dirty="0">
                <a:solidFill>
                  <a:schemeClr val="accent5"/>
                </a:solidFill>
                <a:latin typeface="Libre Franklin" pitchFamily="2" charset="0"/>
              </a:rPr>
              <a:t>Ansh Srivastava</a:t>
            </a:r>
            <a:endParaRPr lang="en-US" sz="1200" dirty="0">
              <a:solidFill>
                <a:schemeClr val="accent5"/>
              </a:solidFill>
              <a:latin typeface="Libre Franklin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>
                <a:latin typeface="Libre Franklin" pitchFamily="2" charset="0"/>
              </a:rPr>
              <a:t>Branch: BE	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Stream</a:t>
            </a:r>
            <a:r>
              <a:rPr lang="en-US" sz="1200" dirty="0">
                <a:latin typeface="Libre Franklin" pitchFamily="2" charset="0"/>
              </a:rPr>
              <a:t>: ECE				</a:t>
            </a:r>
            <a:r>
              <a:rPr lang="en-US" sz="1200" dirty="0">
                <a:solidFill>
                  <a:schemeClr val="tx2"/>
                </a:solidFill>
                <a:latin typeface="Libre Franklin" pitchFamily="2" charset="0"/>
              </a:rPr>
              <a:t>Year</a:t>
            </a:r>
            <a:r>
              <a:rPr lang="en-US" sz="1200" dirty="0">
                <a:latin typeface="Libre Franklin" pitchFamily="2" charset="0"/>
              </a:rPr>
              <a:t>: III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-US" sz="1200" dirty="0">
              <a:latin typeface="Libre Franklin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chemeClr val="accent4"/>
                </a:solidFill>
                <a:latin typeface="Libre Franklin" pitchFamily="2" charset="0"/>
              </a:rPr>
              <a:t>Team Mentor 1 Name</a:t>
            </a:r>
            <a:r>
              <a:rPr lang="en-US" sz="1200" b="1" dirty="0">
                <a:solidFill>
                  <a:srgbClr val="804160"/>
                </a:solidFill>
                <a:latin typeface="Libre Franklin" pitchFamily="2" charset="0"/>
              </a:rPr>
              <a:t>: </a:t>
            </a:r>
            <a:r>
              <a:rPr lang="en-US" sz="1200" b="1" dirty="0">
                <a:solidFill>
                  <a:schemeClr val="accent5"/>
                </a:solidFill>
                <a:latin typeface="Libre Franklin" pitchFamily="2" charset="0"/>
              </a:rPr>
              <a:t>Dr</a:t>
            </a:r>
            <a:r>
              <a:rPr lang="en-US" sz="1200" b="1" dirty="0">
                <a:solidFill>
                  <a:srgbClr val="804160"/>
                </a:solidFill>
                <a:latin typeface="Libre Franklin" pitchFamily="2" charset="0"/>
              </a:rPr>
              <a:t>. </a:t>
            </a:r>
            <a:r>
              <a:rPr lang="en-US" sz="1200" b="1" dirty="0">
                <a:solidFill>
                  <a:schemeClr val="accent5"/>
                </a:solidFill>
                <a:latin typeface="Libre Franklin" pitchFamily="2" charset="0"/>
              </a:rPr>
              <a:t>Karmjit Singh Sandha </a:t>
            </a:r>
            <a:r>
              <a:rPr lang="en-US" sz="1200" dirty="0">
                <a:latin typeface="Libre Franklin" pitchFamily="2" charset="0"/>
              </a:rPr>
              <a:t>		</a:t>
            </a:r>
            <a:r>
              <a:rPr lang="en-US" sz="1200" dirty="0">
                <a:solidFill>
                  <a:schemeClr val="accent4"/>
                </a:solidFill>
                <a:latin typeface="Libre Franklin" pitchFamily="2" charset="0"/>
              </a:rPr>
              <a:t>Expertise</a:t>
            </a:r>
            <a:r>
              <a:rPr lang="en-US" sz="1200" dirty="0">
                <a:latin typeface="Libre Franklin" pitchFamily="2" charset="0"/>
              </a:rPr>
              <a:t>: IOT &amp; Embedded Systems 		</a:t>
            </a:r>
            <a:r>
              <a:rPr lang="en-US" sz="1200" dirty="0">
                <a:solidFill>
                  <a:schemeClr val="accent4"/>
                </a:solidFill>
                <a:latin typeface="Libre Franklin" pitchFamily="2" charset="0"/>
              </a:rPr>
              <a:t>Domain Experience (in years):  </a:t>
            </a:r>
            <a:r>
              <a:rPr lang="en-US" sz="1200" dirty="0">
                <a:latin typeface="Libre Franklin" pitchFamily="2" charset="0"/>
              </a:rPr>
              <a:t>6+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endParaRPr lang="en-US" sz="1200" dirty="0">
              <a:latin typeface="Libre Franklin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440</Words>
  <Application>Microsoft Office PowerPoint</Application>
  <PresentationFormat>Widescreen</PresentationFormat>
  <Paragraphs>70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Libre Franklin</vt:lpstr>
      <vt:lpstr>Noto Sans Symbols</vt:lpstr>
      <vt:lpstr>Arial</vt:lpstr>
      <vt:lpstr>Calibri</vt:lpstr>
      <vt:lpstr>Franklin Gothic</vt:lpstr>
      <vt:lpstr>Theme1</vt:lpstr>
      <vt:lpstr>Basic Details of the Team and Problem Statement</vt:lpstr>
      <vt:lpstr>Idea/Approach Details</vt:lpstr>
      <vt:lpstr>Idea/Approach Details</vt:lpstr>
      <vt:lpstr>Team Member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Shreya Bhojake</cp:lastModifiedBy>
  <cp:revision>3</cp:revision>
  <dcterms:created xsi:type="dcterms:W3CDTF">2022-02-11T07:14:46Z</dcterms:created>
  <dcterms:modified xsi:type="dcterms:W3CDTF">2023-09-17T05:09:29Z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